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63" r:id="rId3"/>
    <p:sldId id="265" r:id="rId4"/>
    <p:sldId id="266" r:id="rId5"/>
    <p:sldId id="267" r:id="rId6"/>
    <p:sldId id="271" r:id="rId7"/>
    <p:sldId id="261" r:id="rId8"/>
    <p:sldId id="262" r:id="rId9"/>
    <p:sldId id="269" r:id="rId10"/>
    <p:sldId id="270" r:id="rId11"/>
    <p:sldId id="258" r:id="rId12"/>
    <p:sldId id="259" r:id="rId13"/>
    <p:sldId id="260" r:id="rId14"/>
    <p:sldId id="274" r:id="rId15"/>
    <p:sldId id="273" r:id="rId16"/>
    <p:sldId id="275" r:id="rId17"/>
    <p:sldId id="276" r:id="rId18"/>
    <p:sldId id="277" r:id="rId19"/>
    <p:sldId id="272" r:id="rId20"/>
    <p:sldId id="27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6" autoAdjust="0"/>
  </p:normalViewPr>
  <p:slideViewPr>
    <p:cSldViewPr snapToGrid="0">
      <p:cViewPr varScale="1">
        <p:scale>
          <a:sx n="62" d="100"/>
          <a:sy n="62" d="100"/>
        </p:scale>
        <p:origin x="8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339F6-352D-4D9E-AB0C-4B39EDCE429E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7227-8346-4E78-A590-2A1B3BBD2B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96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Server-side/First_steps/Client-Server_overvie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solunaorg.github.io/guideline/5.2.0.RELEASE/en/ArchitectureInDetail/WebServiceDetail/REST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web-service-architecture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a4u.co.uk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https://developer.mozilla.org/en-US/docs/Learn/Server-side/First_steps/Client-Server_overview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5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https://terasolunaorg.github.io/guideline/5.2.0.RELEASE/en/ArchitectureInDetail/WebServiceDetail/REST.html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846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https://www.guru99.com/web-service-architecture.html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38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http://www.soa4u.co.uk/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57227-8346-4E78-A590-2A1B3BBD2BD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26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06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569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01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20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4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68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41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43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99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21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7398-C630-4A3F-85DF-D6FF45F60BBF}" type="datetimeFigureOut">
              <a:rPr lang="es-MX" smtClean="0"/>
              <a:t>30/07/2019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9818-D0D1-4D29-9DF1-8ECA0A8B0BE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04-01-10%202019-07-30&amp;q=GraphQL,REST%20API,OData,%2Fm%2F077dn,gRP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geonames.org/" TargetMode="External"/><Relationship Id="rId7" Type="http://schemas.openxmlformats.org/officeDocument/2006/relationships/hyperlink" Target="https://www.eltelegrafo.com.e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telegrafo.com.ec/rs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eonames.org/export/ws-overview.html" TargetMode="External"/><Relationship Id="rId9" Type="http://schemas.openxmlformats.org/officeDocument/2006/relationships/hyperlink" Target="https://pokeapi.c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a4u.co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7 –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Tendencias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345" y="1281362"/>
            <a:ext cx="8833024" cy="49685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195109" y="881252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  <a:hlinkClick r:id="rId3"/>
              </a:rPr>
              <a:t>Enlace a Google </a:t>
            </a:r>
            <a:r>
              <a:rPr lang="es-MX" sz="2000" b="1" dirty="0" err="1" smtClean="0">
                <a:solidFill>
                  <a:srgbClr val="FF0000"/>
                </a:solidFill>
                <a:hlinkClick r:id="rId3"/>
              </a:rPr>
              <a:t>Trends</a:t>
            </a:r>
            <a:endParaRPr lang="es-MX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5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9432" t="15815" r="47960" b="34840"/>
          <a:stretch/>
        </p:blipFill>
        <p:spPr>
          <a:xfrm>
            <a:off x="1467292" y="172271"/>
            <a:ext cx="8516679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Representational </a:t>
            </a:r>
            <a:r>
              <a:rPr lang="en-US" i="1" dirty="0"/>
              <a:t>State </a:t>
            </a:r>
            <a:r>
              <a:rPr lang="en-US" i="1" dirty="0" smtClean="0"/>
              <a:t>Transfer</a:t>
            </a:r>
          </a:p>
          <a:p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 smtClean="0"/>
              <a:t>arquitectura</a:t>
            </a:r>
            <a:endParaRPr lang="en-US" b="1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</a:t>
            </a:r>
            <a:r>
              <a:rPr lang="en-US" b="1" dirty="0"/>
              <a:t>entre </a:t>
            </a:r>
            <a:r>
              <a:rPr lang="en-US" b="1" dirty="0" err="1"/>
              <a:t>cliente</a:t>
            </a:r>
            <a:r>
              <a:rPr lang="en-US" b="1" dirty="0"/>
              <a:t> y </a:t>
            </a:r>
            <a:r>
              <a:rPr lang="en-US" b="1" dirty="0" err="1" smtClean="0"/>
              <a:t>servidor</a:t>
            </a:r>
            <a:endParaRPr lang="en-US" b="1" dirty="0" smtClean="0"/>
          </a:p>
          <a:p>
            <a:pPr lvl="1"/>
            <a:r>
              <a:rPr lang="en-US" dirty="0" err="1" smtClean="0"/>
              <a:t>Abierta</a:t>
            </a:r>
            <a:endParaRPr lang="en-US" dirty="0" smtClean="0"/>
          </a:p>
          <a:p>
            <a:pPr lvl="1"/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¡HTTP!</a:t>
            </a:r>
          </a:p>
          <a:p>
            <a:r>
              <a:rPr lang="en-US" dirty="0" err="1" smtClean="0"/>
              <a:t>Tipología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formato</a:t>
            </a:r>
            <a:r>
              <a:rPr lang="en-US" dirty="0" smtClean="0"/>
              <a:t>: XML o JSON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1685925"/>
            <a:ext cx="50292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40364"/>
            <a:ext cx="5029200" cy="2654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5125"/>
            <a:ext cx="482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acceden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b="1" dirty="0" smtClean="0"/>
              <a:t>URIs</a:t>
            </a:r>
          </a:p>
          <a:p>
            <a:r>
              <a:rPr lang="en-US" dirty="0" err="1" smtClean="0"/>
              <a:t>Representación</a:t>
            </a:r>
            <a:endParaRPr lang="en-US" dirty="0" smtClean="0"/>
          </a:p>
          <a:p>
            <a:pPr lvl="1"/>
            <a:r>
              <a:rPr lang="en-US" dirty="0" smtClean="0"/>
              <a:t>JSON o XML</a:t>
            </a:r>
          </a:p>
          <a:p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smtClean="0"/>
              <a:t>HTTP </a:t>
            </a:r>
            <a:r>
              <a:rPr lang="en-US" dirty="0" err="1" smtClean="0"/>
              <a:t>métodos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contexto</a:t>
            </a:r>
            <a:r>
              <a:rPr lang="en-US" dirty="0" smtClean="0"/>
              <a:t> entre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46"/>
            <a:ext cx="5181600" cy="3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r>
              <a:rPr lang="en-US" dirty="0" smtClean="0"/>
              <a:t> (</a:t>
            </a:r>
            <a:r>
              <a:rPr lang="en-US" dirty="0" err="1" smtClean="0"/>
              <a:t>Nivel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2500" y="2191544"/>
            <a:ext cx="4953000" cy="3619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endParaRPr lang="en-US" dirty="0" smtClean="0"/>
          </a:p>
          <a:p>
            <a:r>
              <a:rPr lang="en-US" dirty="0" err="1" smtClean="0"/>
              <a:t>Recurso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Concepto</a:t>
            </a:r>
            <a:endParaRPr lang="en-US" dirty="0" smtClean="0"/>
          </a:p>
          <a:p>
            <a:pPr lvl="1"/>
            <a:r>
              <a:rPr lang="en-US" dirty="0" err="1" smtClean="0"/>
              <a:t>Importante</a:t>
            </a:r>
            <a:r>
              <a:rPr lang="en-US" dirty="0" smtClean="0"/>
              <a:t> para 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	</a:t>
            </a:r>
          </a:p>
          <a:p>
            <a:pPr lvl="1"/>
            <a:r>
              <a:rPr lang="en-US" dirty="0" err="1" smtClean="0"/>
              <a:t>Independencia</a:t>
            </a:r>
            <a:endParaRPr lang="en-US" dirty="0" smtClean="0"/>
          </a:p>
          <a:p>
            <a:pPr lvl="1"/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endParaRPr lang="en-US" dirty="0" smtClean="0"/>
          </a:p>
          <a:p>
            <a:pPr lvl="1"/>
            <a:r>
              <a:rPr lang="en-US" dirty="0" err="1" smtClean="0"/>
              <a:t>Flexibilidad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con </a:t>
            </a:r>
            <a:r>
              <a:rPr lang="en-US" dirty="0" err="1" smtClean="0"/>
              <a:t>RESTful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Categorización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estricta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POST:</a:t>
            </a:r>
            <a:r>
              <a:rPr lang="en-US" dirty="0"/>
              <a:t> 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GET</a:t>
            </a:r>
            <a:r>
              <a:rPr lang="en-US" b="1" dirty="0">
                <a:solidFill>
                  <a:srgbClr val="92D050"/>
                </a:solidFill>
              </a:rPr>
              <a:t>:</a:t>
            </a:r>
            <a:r>
              <a:rPr lang="en-US" dirty="0"/>
              <a:t> Se </a:t>
            </a:r>
            <a:r>
              <a:rPr lang="en-US" dirty="0" err="1" smtClean="0"/>
              <a:t>usará</a:t>
            </a:r>
            <a:r>
              <a:rPr lang="en-US" dirty="0" smtClean="0"/>
              <a:t> </a:t>
            </a:r>
            <a:r>
              <a:rPr lang="en-US" dirty="0"/>
              <a:t>para </a:t>
            </a:r>
            <a:r>
              <a:rPr lang="en-US" dirty="0" err="1" smtClean="0"/>
              <a:t>solicitar</a:t>
            </a:r>
            <a:r>
              <a:rPr lang="en-US" dirty="0" smtClean="0"/>
              <a:t> o  </a:t>
            </a:r>
            <a:r>
              <a:rPr lang="en-US" dirty="0" err="1"/>
              <a:t>consultar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PUT: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DELETE: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0229" y="409575"/>
            <a:ext cx="3810000" cy="28321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60030" y="3417820"/>
          <a:ext cx="4927599" cy="2560320"/>
        </p:xfrm>
        <a:graphic>
          <a:graphicData uri="http://schemas.openxmlformats.org/drawingml/2006/table">
            <a:tbl>
              <a:tblPr/>
              <a:tblGrid>
                <a:gridCol w="1642533"/>
                <a:gridCol w="1642533"/>
                <a:gridCol w="1642533"/>
              </a:tblGrid>
              <a:tr h="2561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Método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Seguro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Idempotente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HEAD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¿REST - CRUD?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representaciones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: xml, pdf, gif,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DAO </a:t>
            </a:r>
            <a:r>
              <a:rPr lang="en-US" dirty="0" err="1" smtClean="0"/>
              <a:t>es</a:t>
            </a:r>
            <a:r>
              <a:rPr lang="en-US" dirty="0" smtClean="0"/>
              <a:t> CRUD, REST:</a:t>
            </a:r>
          </a:p>
          <a:p>
            <a:pPr lvl="2"/>
            <a:r>
              <a:rPr lang="en-US" dirty="0" err="1" smtClean="0"/>
              <a:t>Valida</a:t>
            </a:r>
            <a:endParaRPr lang="en-US" dirty="0" smtClean="0"/>
          </a:p>
          <a:p>
            <a:pPr lvl="2"/>
            <a:r>
              <a:rPr lang="en-US" dirty="0" err="1" smtClean="0"/>
              <a:t>Manipula</a:t>
            </a:r>
            <a:endParaRPr lang="en-US" dirty="0"/>
          </a:p>
          <a:p>
            <a:pPr lvl="2"/>
            <a:r>
              <a:rPr lang="en-US" dirty="0" err="1" smtClean="0"/>
              <a:t>Verifica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r>
              <a:rPr lang="en-US" dirty="0" smtClean="0"/>
              <a:t>, con:</a:t>
            </a:r>
          </a:p>
          <a:p>
            <a:pPr lvl="2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locales o </a:t>
            </a:r>
            <a:r>
              <a:rPr lang="en-US" dirty="0" err="1" smtClean="0"/>
              <a:t>externos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060" y="2525486"/>
            <a:ext cx="5758740" cy="26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0" y="2410584"/>
            <a:ext cx="4701704" cy="13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7156"/>
          <a:stretch/>
        </p:blipFill>
        <p:spPr>
          <a:xfrm>
            <a:off x="6472718" y="1145976"/>
            <a:ext cx="2383605" cy="38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web service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73" y="4315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Restful</a:t>
            </a:r>
            <a:endParaRPr lang="es-MX" dirty="0"/>
          </a:p>
        </p:txBody>
      </p:sp>
      <p:pic>
        <p:nvPicPr>
          <p:cNvPr id="9218" name="Picture 2" descr="Resultado de imagen para restful cru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2666337"/>
            <a:ext cx="6410132" cy="272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1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estáticos</a:t>
            </a:r>
            <a:endParaRPr lang="es-MX" dirty="0"/>
          </a:p>
        </p:txBody>
      </p:sp>
      <p:pic>
        <p:nvPicPr>
          <p:cNvPr id="1028" name="Picture 4" descr="A simplified diagram of a static web serv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56899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dinámicos </a:t>
            </a:r>
            <a:endParaRPr lang="es-MX" dirty="0"/>
          </a:p>
        </p:txBody>
      </p:sp>
      <p:pic>
        <p:nvPicPr>
          <p:cNvPr id="2050" name="Picture 2" descr="This is a diagram of a simple web server with step numbers for each of step of the client-server intera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3" y="1510299"/>
            <a:ext cx="10219967" cy="48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8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stitution of RESTful Web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24" y="1284270"/>
            <a:ext cx="6333062" cy="49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Cliente-Servidor: Sitios orientado a servicios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226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30155" t="16433" r="31057" b="66527"/>
          <a:stretch/>
        </p:blipFill>
        <p:spPr>
          <a:xfrm>
            <a:off x="601894" y="1554251"/>
            <a:ext cx="7093688" cy="175294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24675" y="3146938"/>
            <a:ext cx="340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hlinkClick r:id="rId3"/>
              </a:rPr>
              <a:t>Sitio: https</a:t>
            </a:r>
            <a:r>
              <a:rPr lang="es-MX" dirty="0">
                <a:hlinkClick r:id="rId3"/>
              </a:rPr>
              <a:t>://www.geonames.org/</a:t>
            </a:r>
            <a:endParaRPr lang="es-MX" dirty="0"/>
          </a:p>
        </p:txBody>
      </p:sp>
      <p:sp>
        <p:nvSpPr>
          <p:cNvPr id="13" name="Rectángulo 12"/>
          <p:cNvSpPr/>
          <p:nvPr/>
        </p:nvSpPr>
        <p:spPr>
          <a:xfrm>
            <a:off x="924675" y="3430343"/>
            <a:ext cx="617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4"/>
              </a:rPr>
              <a:t>Servicios: https</a:t>
            </a:r>
            <a:r>
              <a:rPr lang="es-MX" dirty="0">
                <a:hlinkClick r:id="rId4"/>
              </a:rPr>
              <a:t>://www.geonames.org/export/ws-overview.html</a:t>
            </a:r>
            <a:endParaRPr lang="es-MX" dirty="0"/>
          </a:p>
        </p:txBody>
      </p:sp>
      <p:pic>
        <p:nvPicPr>
          <p:cNvPr id="7174" name="Picture 6" descr="El TelÃ©graf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61" y="4770186"/>
            <a:ext cx="3378017" cy="8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3606615" y="5955781"/>
            <a:ext cx="446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6"/>
              </a:rPr>
              <a:t>Servicios: https</a:t>
            </a:r>
            <a:r>
              <a:rPr lang="es-MX" dirty="0">
                <a:hlinkClick r:id="rId6"/>
              </a:rPr>
              <a:t>://www.eltelegrafo.com.ec/rss</a:t>
            </a:r>
            <a:endParaRPr lang="es-MX" dirty="0"/>
          </a:p>
        </p:txBody>
      </p:sp>
      <p:sp>
        <p:nvSpPr>
          <p:cNvPr id="18" name="Rectángulo 17"/>
          <p:cNvSpPr/>
          <p:nvPr/>
        </p:nvSpPr>
        <p:spPr>
          <a:xfrm>
            <a:off x="3606615" y="5638056"/>
            <a:ext cx="380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7"/>
              </a:rPr>
              <a:t>Sitio: https</a:t>
            </a:r>
            <a:r>
              <a:rPr lang="es-MX" dirty="0">
                <a:hlinkClick r:id="rId7"/>
              </a:rPr>
              <a:t>://www.eltelegrafo.com.ec/</a:t>
            </a:r>
            <a:endParaRPr lang="es-MX" dirty="0"/>
          </a:p>
        </p:txBody>
      </p:sp>
      <p:pic>
        <p:nvPicPr>
          <p:cNvPr id="7176" name="Picture 8" descr="https://pokeapi.co/static/logo-6221638601ef7fa7c835eae08ef67a1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35" y="1554251"/>
            <a:ext cx="2073917" cy="8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8643947" y="2510482"/>
            <a:ext cx="295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hlinkClick r:id="rId9"/>
              </a:rPr>
              <a:t>Servicios: https</a:t>
            </a:r>
            <a:r>
              <a:rPr lang="es-MX" dirty="0">
                <a:hlinkClick r:id="rId9"/>
              </a:rPr>
              <a:t>://pokeapi.co/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648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Servicios Web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Sistema de software</a:t>
            </a:r>
          </a:p>
          <a:p>
            <a:r>
              <a:rPr lang="es-MX" dirty="0" smtClean="0"/>
              <a:t>Intercambio de datos</a:t>
            </a:r>
            <a:endParaRPr lang="es-MX" b="1" dirty="0" smtClean="0"/>
          </a:p>
          <a:p>
            <a:r>
              <a:rPr lang="es-MX" dirty="0" smtClean="0"/>
              <a:t>Entre</a:t>
            </a:r>
            <a:r>
              <a:rPr lang="es-MX" b="1" dirty="0" smtClean="0"/>
              <a:t> </a:t>
            </a:r>
            <a:r>
              <a:rPr lang="es-MX" dirty="0" smtClean="0"/>
              <a:t>aplicaciones</a:t>
            </a:r>
          </a:p>
          <a:p>
            <a:r>
              <a:rPr lang="es-MX" dirty="0" smtClean="0"/>
              <a:t>Mediante protocolos y estándares</a:t>
            </a:r>
            <a:endParaRPr lang="es-MX" b="1" dirty="0" smtClean="0"/>
          </a:p>
          <a:p>
            <a:r>
              <a:rPr lang="es-MX" b="1" dirty="0" smtClean="0"/>
              <a:t>Intercomunicación </a:t>
            </a:r>
            <a:r>
              <a:rPr lang="es-MX" dirty="0" smtClean="0"/>
              <a:t>e </a:t>
            </a:r>
            <a:r>
              <a:rPr lang="es-MX" b="1" dirty="0" smtClean="0"/>
              <a:t>Interoperabilidad</a:t>
            </a:r>
            <a:endParaRPr lang="es-MX" dirty="0" smtClean="0"/>
          </a:p>
          <a:p>
            <a:pPr lvl="1"/>
            <a:r>
              <a:rPr lang="es-MX" dirty="0" smtClean="0"/>
              <a:t>Plataformas</a:t>
            </a:r>
          </a:p>
          <a:p>
            <a:pPr lvl="1"/>
            <a:r>
              <a:rPr lang="es-MX" dirty="0" smtClean="0"/>
              <a:t>Lenguajes de programación</a:t>
            </a:r>
          </a:p>
          <a:p>
            <a:pPr lvl="1"/>
            <a:r>
              <a:rPr lang="es-MX" dirty="0" smtClean="0"/>
              <a:t>Aplicaciones</a:t>
            </a:r>
          </a:p>
          <a:p>
            <a:pPr marL="457200" lvl="1" indent="0">
              <a:buNone/>
            </a:pPr>
            <a:endParaRPr lang="es-MX" dirty="0" smtClean="0"/>
          </a:p>
        </p:txBody>
      </p:sp>
      <p:pic>
        <p:nvPicPr>
          <p:cNvPr id="1026" name="Picture 2" descr="Web service architecture Diagram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1375" r="1570" b="1924"/>
          <a:stretch/>
        </p:blipFill>
        <p:spPr bwMode="auto">
          <a:xfrm>
            <a:off x="483162" y="1952090"/>
            <a:ext cx="5455302" cy="37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soap rest graphq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3" y="190658"/>
            <a:ext cx="10178234" cy="60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Tecnologías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9883" y="2834862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hlinkClick r:id="rId4"/>
              </a:rPr>
              <a:t>Enlace a soa4u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8405355"/>
      </p:ext>
    </p:extLst>
  </p:cSld>
  <p:clrMapOvr>
    <a:masterClrMapping/>
  </p:clrMapOvr>
</p:sld>
</file>

<file path=ppt/theme/theme1.xml><?xml version="1.0" encoding="utf-8"?>
<a:theme xmlns:a="http://schemas.openxmlformats.org/drawingml/2006/main" name="FI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EC" id="{8F60B729-6066-43EE-ACE5-4CA5CD324CFC}" vid="{19D05D83-9250-4E37-8C29-CF20C5D363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FIEC</Template>
  <TotalTime>851</TotalTime>
  <Words>281</Words>
  <Application>Microsoft Office PowerPoint</Application>
  <PresentationFormat>Panorámica</PresentationFormat>
  <Paragraphs>104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FIEC</vt:lpstr>
      <vt:lpstr> Desarrollo de Aplicaciones Web</vt:lpstr>
      <vt:lpstr>Presentación de PowerPoint</vt:lpstr>
      <vt:lpstr>Cliente-Servidor: Sitios estáticos</vt:lpstr>
      <vt:lpstr>Cliente-Servidor: Sitios dinámicos </vt:lpstr>
      <vt:lpstr>Cliente-Servidor: Sitios orientado a servicios</vt:lpstr>
      <vt:lpstr>Servicios</vt:lpstr>
      <vt:lpstr>Servicios Web</vt:lpstr>
      <vt:lpstr>Servicios Web</vt:lpstr>
      <vt:lpstr>Tecnologías</vt:lpstr>
      <vt:lpstr>Tendencias</vt:lpstr>
      <vt:lpstr>REST</vt:lpstr>
      <vt:lpstr>Presentación de PowerPoint</vt:lpstr>
      <vt:lpstr>REST</vt:lpstr>
      <vt:lpstr>Principios</vt:lpstr>
      <vt:lpstr>Recursos (Nivel 1)</vt:lpstr>
      <vt:lpstr>CRUD con RESTful</vt:lpstr>
      <vt:lpstr>Métodos HTTP</vt:lpstr>
      <vt:lpstr>¿REST - CRUD?</vt:lpstr>
      <vt:lpstr>Presentación de PowerPoint</vt:lpstr>
      <vt:lpstr>Restful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Avendaño</dc:creator>
  <cp:lastModifiedBy>Allan Avendaño</cp:lastModifiedBy>
  <cp:revision>52</cp:revision>
  <dcterms:created xsi:type="dcterms:W3CDTF">2019-07-30T15:02:19Z</dcterms:created>
  <dcterms:modified xsi:type="dcterms:W3CDTF">2019-07-31T05:14:08Z</dcterms:modified>
</cp:coreProperties>
</file>